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handoutMasterIdLst>
    <p:handoutMasterId r:id="rId11"/>
  </p:handoutMasterIdLst>
  <p:sldIdLst>
    <p:sldId id="256" r:id="rId2"/>
    <p:sldId id="301" r:id="rId3"/>
    <p:sldId id="269" r:id="rId4"/>
    <p:sldId id="302" r:id="rId5"/>
    <p:sldId id="304" r:id="rId6"/>
    <p:sldId id="303" r:id="rId7"/>
    <p:sldId id="306" r:id="rId8"/>
    <p:sldId id="305" r:id="rId9"/>
    <p:sldId id="270" r:id="rId10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82" autoAdjust="0"/>
    <p:restoredTop sz="98884" autoAdjust="0"/>
  </p:normalViewPr>
  <p:slideViewPr>
    <p:cSldViewPr snapToGrid="0">
      <p:cViewPr varScale="1">
        <p:scale>
          <a:sx n="91" d="100"/>
          <a:sy n="91" d="100"/>
        </p:scale>
        <p:origin x="4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vkft-fs\evkft\TOP%202016-2020\TOP%20PROJEKTEK\TOP%20PREZI\20190128\T&#225;bl&#225;k_besz&#225;mol&#243;hoz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vkft-fs\evkft\TOP%202016-2020\TOP%20PROJEKTEK\TOP%20PREZI\20190128\T&#225;bl&#225;k_besz&#225;mol&#243;hoz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vkft-fs\evkft\TOP%202016-2020\TOP%20PROJEKTEK\TOP%20PREZI\20190128\T&#225;bl&#225;k_besz&#225;mol&#243;hoz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vkft-fs\evkft\TOP%202016-2020\TOP%20PROJEKTEK\TOP%20PREZI\20190128\T&#225;bl&#225;k_besz&#225;mol&#243;ho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000000000000001E-2"/>
          <c:y val="5.5555555555555552E-2"/>
          <c:w val="0.5805555555555556"/>
          <c:h val="0.89814814814814814"/>
        </c:manualLayout>
      </c:layout>
      <c:pie3DChart>
        <c:varyColors val="1"/>
        <c:ser>
          <c:idx val="0"/>
          <c:order val="0"/>
          <c:explosion val="25"/>
          <c:cat>
            <c:strRef>
              <c:f>Munka1!$B$73:$B$74</c:f>
              <c:strCache>
                <c:ptCount val="2"/>
                <c:pt idx="0">
                  <c:v>TOP támogatás 13,44 Mrd Ft</c:v>
                </c:pt>
                <c:pt idx="1">
                  <c:v>Önkormányzati hozzájárulás  0,5 Mrd Ft</c:v>
                </c:pt>
              </c:strCache>
            </c:strRef>
          </c:cat>
          <c:val>
            <c:numRef>
              <c:f>Munka1!$C$73:$C$74</c:f>
              <c:numCache>
                <c:formatCode>#,##0.0</c:formatCode>
                <c:ptCount val="2"/>
                <c:pt idx="0" formatCode="#,##0.00">
                  <c:v>13.44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CC-477F-A71E-891F231EB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998669299857663"/>
          <c:y val="0.38433888764940816"/>
          <c:w val="0.416115369659599"/>
          <c:h val="0.23132192279789476"/>
        </c:manualLayout>
      </c:layout>
      <c:overlay val="0"/>
      <c:txPr>
        <a:bodyPr/>
        <a:lstStyle/>
        <a:p>
          <a:pPr>
            <a:defRPr sz="1300" baseline="0"/>
          </a:pPr>
          <a:endParaRPr lang="hu-HU"/>
        </a:p>
      </c:txPr>
    </c:legend>
    <c:plotVisOnly val="1"/>
    <c:dispBlanksAs val="gap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7.1988407699037624E-2"/>
          <c:y val="5.3262275142436463E-2"/>
          <c:w val="0.89745603674540686"/>
          <c:h val="0.7538038537865693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8.3333333333333332E-3"/>
                  <c:y val="0.162262979322706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2F7-4EAB-AE9F-6817AE21643C}"/>
                </c:ext>
              </c:extLst>
            </c:dLbl>
            <c:dLbl>
              <c:idx val="1"/>
              <c:layout>
                <c:manualLayout>
                  <c:x val="8.3333333333333332E-3"/>
                  <c:y val="0.31266948338774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2F7-4EAB-AE9F-6817AE2164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Munka1!$B$41:$B$42</c:f>
              <c:strCache>
                <c:ptCount val="2"/>
                <c:pt idx="0">
                  <c:v>Támogatási szerződések száma (db)</c:v>
                </c:pt>
                <c:pt idx="1">
                  <c:v>Támogatási szerződéssel lefedett projektelemek száma (db)</c:v>
                </c:pt>
              </c:strCache>
            </c:strRef>
          </c:cat>
          <c:val>
            <c:numRef>
              <c:f>Munka1!$C$41:$C$42</c:f>
              <c:numCache>
                <c:formatCode>0</c:formatCode>
                <c:ptCount val="2"/>
                <c:pt idx="0">
                  <c:v>26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F7-4EAB-AE9F-6817AE2164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577792"/>
        <c:axId val="96591872"/>
        <c:axId val="0"/>
      </c:bar3DChart>
      <c:catAx>
        <c:axId val="96577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hu-HU"/>
          </a:p>
        </c:txPr>
        <c:crossAx val="96591872"/>
        <c:crosses val="autoZero"/>
        <c:auto val="1"/>
        <c:lblAlgn val="ctr"/>
        <c:lblOffset val="100"/>
        <c:noMultiLvlLbl val="0"/>
      </c:catAx>
      <c:valAx>
        <c:axId val="9659187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6577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4375380865326022E-3"/>
                  <c:y val="0.22857138824034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A4-43F9-A71D-89A57B1B8AA6}"/>
                </c:ext>
              </c:extLst>
            </c:dLbl>
            <c:dLbl>
              <c:idx val="1"/>
              <c:layout>
                <c:manualLayout>
                  <c:x val="4.8750761730652044E-3"/>
                  <c:y val="9.4117630451905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6A4-43F9-A71D-89A57B1B8AA6}"/>
                </c:ext>
              </c:extLst>
            </c:dLbl>
            <c:dLbl>
              <c:idx val="2"/>
              <c:layout>
                <c:manualLayout>
                  <c:x val="7.3126142595977169E-3"/>
                  <c:y val="7.1708670820499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6A4-43F9-A71D-89A57B1B8A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Munka1!$B$33:$B$35</c:f>
              <c:strCache>
                <c:ptCount val="3"/>
                <c:pt idx="0">
                  <c:v>2016-ban megkötött támogatási szerződések száma (db)</c:v>
                </c:pt>
                <c:pt idx="1">
                  <c:v>2017-ben megkötött támogatási szerződések száma (db)</c:v>
                </c:pt>
                <c:pt idx="2">
                  <c:v>2018-ban megkötött támogatási szerződések száma (db)</c:v>
                </c:pt>
              </c:strCache>
            </c:strRef>
          </c:cat>
          <c:val>
            <c:numRef>
              <c:f>Munka1!$C$33:$C$35</c:f>
              <c:numCache>
                <c:formatCode>0</c:formatCode>
                <c:ptCount val="3"/>
                <c:pt idx="0">
                  <c:v>21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A4-43F9-A71D-89A57B1B8A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682368"/>
        <c:axId val="96683904"/>
        <c:axId val="0"/>
      </c:bar3DChart>
      <c:catAx>
        <c:axId val="96682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hu-HU"/>
          </a:p>
        </c:txPr>
        <c:crossAx val="96683904"/>
        <c:crosses val="autoZero"/>
        <c:auto val="1"/>
        <c:lblAlgn val="ctr"/>
        <c:lblOffset val="100"/>
        <c:noMultiLvlLbl val="0"/>
      </c:catAx>
      <c:valAx>
        <c:axId val="966839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6682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13786198553572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BDF-4C4C-B6B7-322C16E6BB71}"/>
                </c:ext>
              </c:extLst>
            </c:dLbl>
            <c:dLbl>
              <c:idx val="1"/>
              <c:layout>
                <c:manualLayout>
                  <c:x val="-1.9288728881879469E-3"/>
                  <c:y val="9.297668791944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BDF-4C4C-B6B7-322C16E6BB71}"/>
                </c:ext>
              </c:extLst>
            </c:dLbl>
            <c:dLbl>
              <c:idx val="2"/>
              <c:layout>
                <c:manualLayout>
                  <c:x val="1.9288728881880176E-3"/>
                  <c:y val="9.297668791944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BDF-4C4C-B6B7-322C16E6BB71}"/>
                </c:ext>
              </c:extLst>
            </c:dLbl>
            <c:dLbl>
              <c:idx val="3"/>
              <c:layout>
                <c:manualLayout>
                  <c:x val="3.8577457763758938E-3"/>
                  <c:y val="0.109006898905586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BDF-4C4C-B6B7-322C16E6BB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Munka1!$B$65:$B$68</c:f>
              <c:strCache>
                <c:ptCount val="4"/>
                <c:pt idx="0">
                  <c:v>Lezárt, eredményes közbeszerzések száma (db)</c:v>
                </c:pt>
                <c:pt idx="1">
                  <c:v>Kbt. Hatálya alá nem tartozó eredményes beszerzési eljárások száma (db)</c:v>
                </c:pt>
                <c:pt idx="2">
                  <c:v>Előkészítés alatt, 2019-ben kiírásra kerülő közbeszerzések száma (db)</c:v>
                </c:pt>
                <c:pt idx="3">
                  <c:v>Megkötött kivitelezési szerződések száma (db)</c:v>
                </c:pt>
              </c:strCache>
            </c:strRef>
          </c:cat>
          <c:val>
            <c:numRef>
              <c:f>Munka1!$C$65:$C$68</c:f>
              <c:numCache>
                <c:formatCode>0</c:formatCode>
                <c:ptCount val="4"/>
                <c:pt idx="0">
                  <c:v>15</c:v>
                </c:pt>
                <c:pt idx="1">
                  <c:v>7</c:v>
                </c:pt>
                <c:pt idx="2">
                  <c:v>6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DF-4C4C-B6B7-322C16E6BB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726016"/>
        <c:axId val="109052672"/>
        <c:axId val="0"/>
      </c:bar3DChart>
      <c:catAx>
        <c:axId val="96726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hu-HU"/>
          </a:p>
        </c:txPr>
        <c:crossAx val="109052672"/>
        <c:crosses val="autoZero"/>
        <c:auto val="1"/>
        <c:lblAlgn val="ctr"/>
        <c:lblOffset val="100"/>
        <c:noMultiLvlLbl val="0"/>
      </c:catAx>
      <c:valAx>
        <c:axId val="10905267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6726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F29F0-C33C-40C5-A635-91FF743072C6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6AC07-DA9D-4A41-BD59-D76FB34D9A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1079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F2399D-8732-4085-90EB-AAE14BCECDBC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CD096E-1E1B-46AD-A71D-485EAF874A1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99D-8732-4085-90EB-AAE14BCECDBC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096E-1E1B-46AD-A71D-485EAF874A1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99D-8732-4085-90EB-AAE14BCECDBC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096E-1E1B-46AD-A71D-485EAF874A1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99D-8732-4085-90EB-AAE14BCECDBC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096E-1E1B-46AD-A71D-485EAF874A14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99D-8732-4085-90EB-AAE14BCECDBC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096E-1E1B-46AD-A71D-485EAF874A14}" type="slidenum">
              <a:rPr lang="hu-HU" smtClean="0"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99D-8732-4085-90EB-AAE14BCECDBC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096E-1E1B-46AD-A71D-485EAF874A14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99D-8732-4085-90EB-AAE14BCECDBC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096E-1E1B-46AD-A71D-485EAF874A1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99D-8732-4085-90EB-AAE14BCECDBC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096E-1E1B-46AD-A71D-485EAF874A14}" type="slidenum">
              <a:rPr lang="hu-HU" smtClean="0"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99D-8732-4085-90EB-AAE14BCECDBC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096E-1E1B-46AD-A71D-485EAF874A1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EF2399D-8732-4085-90EB-AAE14BCECDBC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096E-1E1B-46AD-A71D-485EAF874A1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F2399D-8732-4085-90EB-AAE14BCECDBC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CD096E-1E1B-46AD-A71D-485EAF874A14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F2399D-8732-4085-90EB-AAE14BCECDBC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CD096E-1E1B-46AD-A71D-485EAF874A1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0718" y="793530"/>
            <a:ext cx="7762875" cy="3960204"/>
          </a:xfrm>
        </p:spPr>
        <p:txBody>
          <a:bodyPr>
            <a:noAutofit/>
          </a:bodyPr>
          <a:lstStyle/>
          <a:p>
            <a:pPr algn="l"/>
            <a:r>
              <a:rPr lang="hu-HU" sz="4400" b="1" dirty="0" smtClean="0">
                <a:latin typeface="+mn-lt"/>
              </a:rPr>
              <a:t>A Terület- és településfejlesztési Operatív Program keretében megvalósuló beruházások előrehaladása Egerben</a:t>
            </a:r>
            <a:endParaRPr lang="hu-HU" sz="4400" b="1" dirty="0">
              <a:latin typeface="+mn-lt"/>
            </a:endParaRPr>
          </a:p>
        </p:txBody>
      </p:sp>
      <p:pic>
        <p:nvPicPr>
          <p:cNvPr id="1027" name="Picture 3" descr="C:\Users\palyazatireferens\Desktop\Széchenyi2020 arculati elem\Szechenyi2020sablonok\1_Kotelezo_alkotoelemek\Kedvezmenyezetti_infoblokk\felso_valtozat\jpg\infoblokk_kedv_final_felso_cmyk_ERF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0"/>
            <a:ext cx="4429125" cy="306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17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 smtClean="0">
                <a:latin typeface="+mn-lt"/>
              </a:rPr>
              <a:t>TOP projektek forrásmegoszlása</a:t>
            </a:r>
            <a:endParaRPr lang="hu-HU" sz="3600" b="1" dirty="0">
              <a:latin typeface="+mn-lt"/>
            </a:endParaRP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803385"/>
              </p:ext>
            </p:extLst>
          </p:nvPr>
        </p:nvGraphicFramePr>
        <p:xfrm>
          <a:off x="1425731" y="1229710"/>
          <a:ext cx="9452475" cy="4501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54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/>
              <a:t>Megkötött támogatási szerződések száma</a:t>
            </a:r>
            <a:endParaRPr lang="hu-HU" sz="3600" b="1" dirty="0">
              <a:latin typeface="+mn-lt"/>
            </a:endParaRPr>
          </a:p>
        </p:txBody>
      </p:sp>
      <p:graphicFrame>
        <p:nvGraphicFramePr>
          <p:cNvPr id="4" name="Diagra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026961"/>
              </p:ext>
            </p:extLst>
          </p:nvPr>
        </p:nvGraphicFramePr>
        <p:xfrm>
          <a:off x="-210208" y="1356172"/>
          <a:ext cx="6279932" cy="4029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965281"/>
              </p:ext>
            </p:extLst>
          </p:nvPr>
        </p:nvGraphicFramePr>
        <p:xfrm>
          <a:off x="5508894" y="1355834"/>
          <a:ext cx="7162615" cy="3934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86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Kivitelezéssel érintett projektek (köz)beszerzései</a:t>
            </a:r>
            <a:endParaRPr lang="hu-HU" dirty="0"/>
          </a:p>
        </p:txBody>
      </p:sp>
      <p:graphicFrame>
        <p:nvGraphicFramePr>
          <p:cNvPr id="5" name="Diagra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48182"/>
              </p:ext>
            </p:extLst>
          </p:nvPr>
        </p:nvGraphicFramePr>
        <p:xfrm>
          <a:off x="1984111" y="1273659"/>
          <a:ext cx="8230194" cy="542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785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997853"/>
            <a:ext cx="10972800" cy="5150699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hu-HU" sz="2400" b="1" dirty="0"/>
              <a:t>Az alábbi projektek közbeszerzése 2019-ben </a:t>
            </a:r>
            <a:r>
              <a:rPr lang="hu-HU" sz="2400" b="1" dirty="0" smtClean="0"/>
              <a:t>indul,</a:t>
            </a:r>
          </a:p>
          <a:p>
            <a:pPr algn="ctr">
              <a:spcBef>
                <a:spcPts val="0"/>
              </a:spcBef>
            </a:pPr>
            <a:r>
              <a:rPr lang="hu-HU" sz="2400" b="1" dirty="0" smtClean="0"/>
              <a:t>jelenleg </a:t>
            </a:r>
            <a:r>
              <a:rPr lang="hu-HU" sz="2400" b="1" dirty="0"/>
              <a:t>a kiírások előkészítése zajlik:</a:t>
            </a:r>
          </a:p>
          <a:p>
            <a:pPr>
              <a:spcBef>
                <a:spcPts val="0"/>
              </a:spcBef>
            </a:pPr>
            <a:endParaRPr lang="hu-HU" sz="20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800" b="1" dirty="0" smtClean="0"/>
              <a:t>Déli </a:t>
            </a:r>
            <a:r>
              <a:rPr lang="hu-HU" sz="2800" b="1" dirty="0"/>
              <a:t>iparterület fejlesztése II. </a:t>
            </a:r>
            <a:r>
              <a:rPr lang="hu-HU" sz="2800" b="1" dirty="0" smtClean="0"/>
              <a:t>ütem </a:t>
            </a:r>
            <a:r>
              <a:rPr lang="hu-HU" sz="1400" dirty="0" smtClean="0"/>
              <a:t>(TOP-6.1.1-15-EG1-2016-00001)</a:t>
            </a:r>
          </a:p>
          <a:p>
            <a:pPr marL="0" indent="0">
              <a:spcBef>
                <a:spcPts val="0"/>
              </a:spcBef>
              <a:buNone/>
            </a:pPr>
            <a:endParaRPr lang="hu-HU" sz="14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800" b="1" dirty="0" smtClean="0"/>
              <a:t>Turizmusfejlesztés </a:t>
            </a:r>
            <a:r>
              <a:rPr lang="hu-HU" sz="1400" dirty="0" smtClean="0"/>
              <a:t>(TOP-6.1.4-15-EG1-2016-00001)</a:t>
            </a:r>
          </a:p>
          <a:p>
            <a:pPr marL="0" indent="0">
              <a:spcBef>
                <a:spcPts val="0"/>
              </a:spcBef>
              <a:buNone/>
            </a:pPr>
            <a:endParaRPr lang="hu-HU" sz="14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800" b="1" dirty="0"/>
              <a:t>Sas </a:t>
            </a:r>
            <a:r>
              <a:rPr lang="hu-HU" sz="2800" b="1" dirty="0"/>
              <a:t>út felújítása </a:t>
            </a:r>
            <a:r>
              <a:rPr lang="hu-HU" sz="2800" b="1" dirty="0"/>
              <a:t>II. </a:t>
            </a:r>
            <a:r>
              <a:rPr lang="hu-HU" sz="2800" b="1" dirty="0" smtClean="0"/>
              <a:t>ütem </a:t>
            </a:r>
            <a:r>
              <a:rPr lang="hu-HU" sz="1400" dirty="0" smtClean="0"/>
              <a:t>(TOP-6.1.5-16-EG1-2017-00002)</a:t>
            </a:r>
          </a:p>
          <a:p>
            <a:pPr marL="0" indent="0">
              <a:spcBef>
                <a:spcPts val="0"/>
              </a:spcBef>
              <a:buNone/>
            </a:pPr>
            <a:endParaRPr lang="hu-HU" sz="14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800" b="1" dirty="0"/>
              <a:t>Napelempark </a:t>
            </a:r>
            <a:r>
              <a:rPr lang="hu-HU" sz="2800" b="1" dirty="0"/>
              <a:t>fejlesztése </a:t>
            </a:r>
            <a:r>
              <a:rPr lang="hu-HU" sz="2800" b="1" dirty="0" smtClean="0"/>
              <a:t>Egerben </a:t>
            </a:r>
            <a:r>
              <a:rPr lang="hu-HU" sz="1400" dirty="0" smtClean="0"/>
              <a:t>(TOP </a:t>
            </a:r>
            <a:r>
              <a:rPr lang="hu-HU" sz="1400" dirty="0"/>
              <a:t>-</a:t>
            </a:r>
            <a:r>
              <a:rPr lang="hu-HU" sz="1400" dirty="0"/>
              <a:t>6.5.2-15-EG1-2016-00001</a:t>
            </a:r>
            <a:r>
              <a:rPr lang="hu-HU" sz="1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hu-HU" sz="14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800" b="1" dirty="0"/>
              <a:t>Kertész </a:t>
            </a:r>
            <a:r>
              <a:rPr lang="hu-HU" sz="2800" b="1" dirty="0"/>
              <a:t>utca </a:t>
            </a:r>
            <a:r>
              <a:rPr lang="hu-HU" sz="2800" b="1" dirty="0" smtClean="0"/>
              <a:t>felújítása </a:t>
            </a:r>
            <a:r>
              <a:rPr lang="hu-HU" sz="1400" dirty="0" smtClean="0"/>
              <a:t>(TOP-6.1.5-15-EG1-2016-00002)</a:t>
            </a:r>
          </a:p>
          <a:p>
            <a:pPr marL="0" indent="0">
              <a:spcBef>
                <a:spcPts val="0"/>
              </a:spcBef>
              <a:buNone/>
            </a:pPr>
            <a:endParaRPr lang="hu-HU" sz="14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800" b="1" dirty="0"/>
              <a:t>Kertész </a:t>
            </a:r>
            <a:r>
              <a:rPr lang="hu-HU" sz="2800" b="1" dirty="0"/>
              <a:t>utca csomópontok és kerékpárút kialakítása </a:t>
            </a:r>
            <a:endParaRPr lang="hu-HU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(</a:t>
            </a:r>
            <a:r>
              <a:rPr lang="hu-HU" sz="1400" dirty="0"/>
              <a:t>TOP-6.4.1-15-EG1-2016-00003)</a:t>
            </a:r>
            <a:endParaRPr lang="hu-HU" sz="14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80045"/>
            <a:ext cx="10972800" cy="60823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Előkészítés alatt álló projektek</a:t>
            </a:r>
          </a:p>
        </p:txBody>
      </p:sp>
    </p:spTree>
    <p:extLst>
      <p:ext uri="{BB962C8B-B14F-4D97-AF65-F5344CB8AC3E}">
        <p14:creationId xmlns:p14="http://schemas.microsoft.com/office/powerpoint/2010/main" val="207498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8223" y="714702"/>
            <a:ext cx="11277599" cy="6017166"/>
          </a:xfrm>
        </p:spPr>
        <p:txBody>
          <a:bodyPr>
            <a:noAutofit/>
          </a:bodyPr>
          <a:lstStyle/>
          <a:p>
            <a:r>
              <a:rPr lang="hu-HU" sz="2200" b="1" dirty="0" smtClean="0"/>
              <a:t>Sas </a:t>
            </a:r>
            <a:r>
              <a:rPr lang="hu-HU" sz="2200" b="1" dirty="0"/>
              <a:t>út felújítása I. ütem – várható befejezés </a:t>
            </a:r>
            <a:r>
              <a:rPr lang="hu-HU" sz="2200" b="1" dirty="0" smtClean="0"/>
              <a:t>2019.december</a:t>
            </a:r>
          </a:p>
          <a:p>
            <a:pPr marL="109728" indent="0" algn="r">
              <a:buNone/>
            </a:pPr>
            <a:r>
              <a:rPr lang="hu-HU" sz="2000" dirty="0" smtClean="0"/>
              <a:t>   </a:t>
            </a:r>
            <a:r>
              <a:rPr lang="hu-HU" sz="1600" dirty="0" smtClean="0"/>
              <a:t>(TOP-6.1.5-16-EG1-2017-00002</a:t>
            </a:r>
            <a:r>
              <a:rPr lang="hu-HU" sz="1600" dirty="0"/>
              <a:t>)</a:t>
            </a:r>
            <a:endParaRPr lang="hu-HU" sz="1600" dirty="0"/>
          </a:p>
          <a:p>
            <a:r>
              <a:rPr lang="hu-HU" sz="2200" b="1" dirty="0"/>
              <a:t>Pozsonyi </a:t>
            </a:r>
            <a:r>
              <a:rPr lang="hu-HU" sz="2200" b="1" dirty="0"/>
              <a:t>utca óvoda </a:t>
            </a:r>
            <a:r>
              <a:rPr lang="hu-HU" sz="2200" b="1" dirty="0"/>
              <a:t>építése – várható befejezés 2019. december</a:t>
            </a:r>
          </a:p>
          <a:p>
            <a:pPr marL="109728" indent="0" algn="r">
              <a:buNone/>
            </a:pPr>
            <a:r>
              <a:rPr lang="hu-HU" sz="2000" dirty="0"/>
              <a:t> </a:t>
            </a:r>
            <a:r>
              <a:rPr lang="hu-HU" sz="2000" dirty="0" smtClean="0"/>
              <a:t>  </a:t>
            </a:r>
            <a:r>
              <a:rPr lang="hu-HU" sz="1600" dirty="0" smtClean="0"/>
              <a:t>(TOP-6.2.1-15-EG1-2016-00001</a:t>
            </a:r>
            <a:r>
              <a:rPr lang="hu-HU" sz="1600" dirty="0"/>
              <a:t>)</a:t>
            </a:r>
          </a:p>
          <a:p>
            <a:r>
              <a:rPr lang="hu-HU" sz="2200" b="1" dirty="0"/>
              <a:t>Kertész </a:t>
            </a:r>
            <a:r>
              <a:rPr lang="hu-HU" sz="2200" b="1" dirty="0"/>
              <a:t>utca óvoda </a:t>
            </a:r>
            <a:r>
              <a:rPr lang="hu-HU" sz="2200" b="1" dirty="0"/>
              <a:t>építése – </a:t>
            </a:r>
            <a:r>
              <a:rPr lang="hu-HU" sz="2200" b="1" dirty="0"/>
              <a:t>várható befejezés </a:t>
            </a:r>
            <a:r>
              <a:rPr lang="hu-HU" sz="2200" b="1" dirty="0"/>
              <a:t>2019. szeptember</a:t>
            </a:r>
          </a:p>
          <a:p>
            <a:pPr marL="109728" indent="0" algn="r">
              <a:buNone/>
            </a:pPr>
            <a:r>
              <a:rPr lang="hu-HU" sz="2000" dirty="0"/>
              <a:t> </a:t>
            </a:r>
            <a:r>
              <a:rPr lang="hu-HU" sz="2000" dirty="0" smtClean="0"/>
              <a:t>  </a:t>
            </a:r>
            <a:r>
              <a:rPr lang="hu-HU" sz="1600" dirty="0" smtClean="0"/>
              <a:t>(TOP-6.2.1-15-EG1-2016-00002</a:t>
            </a:r>
            <a:r>
              <a:rPr lang="hu-HU" sz="1600" dirty="0"/>
              <a:t>)</a:t>
            </a:r>
          </a:p>
          <a:p>
            <a:r>
              <a:rPr lang="hu-HU" sz="2200" b="1" dirty="0"/>
              <a:t>Belvárosi </a:t>
            </a:r>
            <a:r>
              <a:rPr lang="hu-HU" sz="2200" b="1" dirty="0"/>
              <a:t>terek megújítása – várható </a:t>
            </a:r>
            <a:r>
              <a:rPr lang="hu-HU" sz="2200" b="1" dirty="0" smtClean="0"/>
              <a:t>befejezés - mélyépítés </a:t>
            </a:r>
            <a:r>
              <a:rPr lang="hu-HU" sz="2200" b="1" dirty="0"/>
              <a:t>2019. </a:t>
            </a:r>
            <a:r>
              <a:rPr lang="hu-HU" sz="2200" b="1" dirty="0" smtClean="0"/>
              <a:t>július, Bródy Sándor Könyvtár 2020 </a:t>
            </a:r>
            <a:r>
              <a:rPr lang="hu-HU" sz="2000" dirty="0" smtClean="0"/>
              <a:t>   </a:t>
            </a:r>
            <a:r>
              <a:rPr lang="hu-HU" sz="1600" dirty="0" smtClean="0"/>
              <a:t>(</a:t>
            </a:r>
            <a:r>
              <a:rPr lang="hu-HU" sz="1600" dirty="0"/>
              <a:t>TOP-6.3.2-15-EG1-2016-00001</a:t>
            </a:r>
            <a:r>
              <a:rPr lang="hu-HU" sz="1600" dirty="0" smtClean="0"/>
              <a:t>)</a:t>
            </a:r>
          </a:p>
          <a:p>
            <a:pPr marL="109728" indent="0">
              <a:buNone/>
            </a:pPr>
            <a:endParaRPr lang="hu-HU" sz="1600" dirty="0"/>
          </a:p>
          <a:p>
            <a:r>
              <a:rPr lang="hu-HU" sz="2200" b="1" dirty="0"/>
              <a:t>Malom </a:t>
            </a:r>
            <a:r>
              <a:rPr lang="hu-HU" sz="2200" b="1" dirty="0"/>
              <a:t>utca parkolók és kerékpárút kialakítása </a:t>
            </a:r>
            <a:r>
              <a:rPr lang="hu-HU" sz="2200" b="1" dirty="0"/>
              <a:t>– várható befejezés 2019. </a:t>
            </a:r>
            <a:r>
              <a:rPr lang="hu-HU" sz="2200" b="1" dirty="0" smtClean="0"/>
              <a:t>február-március </a:t>
            </a:r>
            <a:r>
              <a:rPr lang="hu-HU" sz="2000" dirty="0" smtClean="0"/>
              <a:t>   </a:t>
            </a:r>
            <a:r>
              <a:rPr lang="hu-HU" sz="1600" dirty="0" smtClean="0"/>
              <a:t>(TOP-6.4.1-15-EG1-2016-00002)</a:t>
            </a:r>
          </a:p>
          <a:p>
            <a:pPr marL="109728" indent="0">
              <a:buNone/>
            </a:pPr>
            <a:endParaRPr lang="hu-HU" sz="1600" dirty="0"/>
          </a:p>
          <a:p>
            <a:r>
              <a:rPr lang="hu-HU" sz="2200" b="1" dirty="0"/>
              <a:t>Kistályai </a:t>
            </a:r>
            <a:r>
              <a:rPr lang="hu-HU" sz="2200" b="1" dirty="0"/>
              <a:t>út kerékpárút </a:t>
            </a:r>
            <a:r>
              <a:rPr lang="hu-HU" sz="2200" b="1" dirty="0"/>
              <a:t>kialakítása </a:t>
            </a:r>
            <a:r>
              <a:rPr lang="hu-HU" sz="2200" b="1" dirty="0"/>
              <a:t>– várható befejezés 2019. </a:t>
            </a:r>
            <a:r>
              <a:rPr lang="hu-HU" sz="2200" b="1" dirty="0"/>
              <a:t>február-március</a:t>
            </a:r>
          </a:p>
          <a:p>
            <a:pPr marL="109728" indent="0" algn="r">
              <a:buNone/>
            </a:pPr>
            <a:r>
              <a:rPr lang="hu-HU" sz="2000" dirty="0"/>
              <a:t> </a:t>
            </a:r>
            <a:r>
              <a:rPr lang="hu-HU" sz="2000" dirty="0" smtClean="0"/>
              <a:t>  </a:t>
            </a:r>
            <a:r>
              <a:rPr lang="hu-HU" sz="1600" dirty="0" smtClean="0"/>
              <a:t>(TOP-6.4.1-15-EG1-2016-00001</a:t>
            </a:r>
            <a:r>
              <a:rPr lang="hu-HU" sz="1600" dirty="0"/>
              <a:t>)</a:t>
            </a:r>
          </a:p>
          <a:p>
            <a:r>
              <a:rPr lang="hu-HU" sz="2200" b="1" dirty="0"/>
              <a:t>Idősek </a:t>
            </a:r>
            <a:r>
              <a:rPr lang="hu-HU" sz="2200" b="1" dirty="0" err="1"/>
              <a:t>Berva</a:t>
            </a:r>
            <a:r>
              <a:rPr lang="hu-HU" sz="2200" b="1" dirty="0"/>
              <a:t>-völgyi </a:t>
            </a:r>
            <a:r>
              <a:rPr lang="hu-HU" sz="2200" b="1" dirty="0"/>
              <a:t>otthona </a:t>
            </a:r>
            <a:r>
              <a:rPr lang="hu-HU" sz="2200" b="1" dirty="0"/>
              <a:t>– várható befejezés </a:t>
            </a:r>
            <a:r>
              <a:rPr lang="hu-HU" sz="2200" b="1" dirty="0"/>
              <a:t>2019. </a:t>
            </a:r>
            <a:r>
              <a:rPr lang="hu-HU" sz="2200" b="1" dirty="0"/>
              <a:t>június </a:t>
            </a:r>
            <a:endParaRPr lang="hu-HU" sz="2200" b="1" dirty="0"/>
          </a:p>
          <a:p>
            <a:pPr marL="109728" indent="0" algn="r">
              <a:buNone/>
            </a:pPr>
            <a:r>
              <a:rPr lang="hu-HU" sz="2000" dirty="0"/>
              <a:t> </a:t>
            </a:r>
            <a:r>
              <a:rPr lang="hu-HU" sz="2000" dirty="0" smtClean="0"/>
              <a:t>  </a:t>
            </a:r>
            <a:r>
              <a:rPr lang="hu-HU" sz="1600" dirty="0" smtClean="0"/>
              <a:t>(TOP-6.5.1-15-EG1-2016-00002)</a:t>
            </a:r>
            <a:endParaRPr lang="hu-HU" sz="16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622" y="63063"/>
            <a:ext cx="10972800" cy="683172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Megvalósítás alatt álló projektek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125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62454" y="840198"/>
            <a:ext cx="11330153" cy="530835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000" b="1" dirty="0" smtClean="0"/>
              <a:t>Óvodák </a:t>
            </a:r>
            <a:r>
              <a:rPr lang="hu-HU" sz="2000" b="1" dirty="0"/>
              <a:t>energetikai </a:t>
            </a:r>
            <a:r>
              <a:rPr lang="hu-HU" sz="2000" b="1" dirty="0" smtClean="0"/>
              <a:t>korszerűsítése</a:t>
            </a:r>
            <a:r>
              <a:rPr lang="hu-HU" sz="2000" dirty="0" smtClean="0"/>
              <a:t> </a:t>
            </a:r>
            <a:r>
              <a:rPr lang="hu-HU" sz="2000" dirty="0"/>
              <a:t>(</a:t>
            </a:r>
            <a:r>
              <a:rPr lang="hu-HU" sz="2000" dirty="0" smtClean="0"/>
              <a:t>TOP-6.5.1-15-EG1-2016-00001)</a:t>
            </a:r>
            <a:endParaRPr lang="hu-HU" sz="2000" dirty="0"/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000" dirty="0" smtClean="0"/>
              <a:t>Várható </a:t>
            </a:r>
            <a:r>
              <a:rPr lang="hu-HU" sz="2000" dirty="0" smtClean="0"/>
              <a:t>befejezés 2019. </a:t>
            </a:r>
            <a:r>
              <a:rPr lang="hu-HU" sz="2000" dirty="0" smtClean="0"/>
              <a:t>szeptember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000" b="1" dirty="0" smtClean="0"/>
              <a:t>Lajosvárosi </a:t>
            </a:r>
            <a:r>
              <a:rPr lang="hu-HU" sz="2000" b="1" dirty="0"/>
              <a:t>egészségügyi központ építése </a:t>
            </a:r>
            <a:r>
              <a:rPr lang="hu-HU" sz="2000" dirty="0"/>
              <a:t>(</a:t>
            </a:r>
            <a:r>
              <a:rPr lang="hu-HU" sz="2000" dirty="0" smtClean="0"/>
              <a:t>TOP-6.6.1-15-EG1-2016-00001)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000" dirty="0" smtClean="0"/>
              <a:t>V</a:t>
            </a:r>
            <a:r>
              <a:rPr lang="hu-HU" sz="2000" dirty="0" smtClean="0"/>
              <a:t>árható </a:t>
            </a:r>
            <a:r>
              <a:rPr lang="hu-HU" sz="2000" dirty="0" smtClean="0"/>
              <a:t>befejezés 2019. </a:t>
            </a:r>
            <a:r>
              <a:rPr lang="hu-HU" sz="2000" dirty="0" smtClean="0"/>
              <a:t>december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000" b="1" dirty="0" smtClean="0"/>
              <a:t>Gondozói központ és nappali foglalkoztató felújítása </a:t>
            </a:r>
            <a:r>
              <a:rPr lang="hu-HU" sz="2000" dirty="0" smtClean="0"/>
              <a:t>(TOP-6.6.2-15-EG1-2016-00001) - </a:t>
            </a:r>
            <a:r>
              <a:rPr lang="hu-HU" sz="2000" dirty="0" smtClean="0"/>
              <a:t>Várható </a:t>
            </a:r>
            <a:r>
              <a:rPr lang="hu-HU" sz="2000" dirty="0" smtClean="0"/>
              <a:t>befejezés 2019. </a:t>
            </a:r>
            <a:r>
              <a:rPr lang="hu-HU" sz="2000" dirty="0" smtClean="0"/>
              <a:t>június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000" b="1" dirty="0" smtClean="0"/>
              <a:t>Leromlott </a:t>
            </a:r>
            <a:r>
              <a:rPr lang="hu-HU" sz="2000" b="1" dirty="0"/>
              <a:t>városi területek rehabilitációja Egerben</a:t>
            </a:r>
            <a:r>
              <a:rPr lang="hu-HU" sz="2000" dirty="0"/>
              <a:t> (</a:t>
            </a:r>
            <a:r>
              <a:rPr lang="hu-HU" sz="2000" dirty="0" smtClean="0"/>
              <a:t>TOP-6.7.1-15-EG1-2016-00001)</a:t>
            </a:r>
            <a:endParaRPr lang="hu-HU" sz="2000" dirty="0" smtClean="0"/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000" dirty="0"/>
              <a:t>V</a:t>
            </a:r>
            <a:r>
              <a:rPr lang="hu-HU" sz="2000" dirty="0" smtClean="0"/>
              <a:t>árható </a:t>
            </a:r>
            <a:r>
              <a:rPr lang="hu-HU" sz="2000" dirty="0" smtClean="0"/>
              <a:t>befejezés 2019. </a:t>
            </a:r>
            <a:r>
              <a:rPr lang="hu-HU" sz="2000" dirty="0" smtClean="0"/>
              <a:t>december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000" b="1" dirty="0" smtClean="0"/>
              <a:t>Eger </a:t>
            </a:r>
            <a:r>
              <a:rPr lang="hu-HU" sz="2000" b="1" dirty="0"/>
              <a:t>MJV Foglalkoztatási Paktuma </a:t>
            </a:r>
            <a:r>
              <a:rPr lang="hu-HU" sz="2000" dirty="0"/>
              <a:t>(</a:t>
            </a:r>
            <a:r>
              <a:rPr lang="hu-HU" sz="2000" dirty="0" smtClean="0"/>
              <a:t>TOP-6.8.2-15-EG1-2016-00001)</a:t>
            </a:r>
            <a:endParaRPr lang="hu-HU" sz="2000" dirty="0" smtClean="0"/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000" dirty="0" smtClean="0"/>
              <a:t>Várható </a:t>
            </a:r>
            <a:r>
              <a:rPr lang="hu-HU" sz="2000" dirty="0"/>
              <a:t>befejezés </a:t>
            </a:r>
            <a:r>
              <a:rPr lang="hu-HU" sz="2000" dirty="0" smtClean="0"/>
              <a:t>2021. </a:t>
            </a:r>
            <a:r>
              <a:rPr lang="hu-HU" sz="2000" dirty="0" smtClean="0"/>
              <a:t>június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000" b="1" dirty="0" smtClean="0"/>
              <a:t>A </a:t>
            </a:r>
            <a:r>
              <a:rPr lang="hu-HU" sz="2000" b="1" dirty="0"/>
              <a:t>társadalmi együttműködés erősítése a </a:t>
            </a:r>
            <a:r>
              <a:rPr lang="hu-HU" sz="2000" b="1" dirty="0" err="1"/>
              <a:t>Szala</a:t>
            </a:r>
            <a:r>
              <a:rPr lang="hu-HU" sz="2000" b="1" dirty="0"/>
              <a:t> városrészben</a:t>
            </a:r>
            <a:r>
              <a:rPr lang="hu-HU" sz="2000" dirty="0"/>
              <a:t> (</a:t>
            </a:r>
            <a:r>
              <a:rPr lang="hu-HU" sz="2000" dirty="0" smtClean="0"/>
              <a:t>TOP-6.9.1-15-EG1-2016-00001) - </a:t>
            </a:r>
            <a:r>
              <a:rPr lang="hu-HU" sz="2000" dirty="0" smtClean="0"/>
              <a:t>Várható </a:t>
            </a:r>
            <a:r>
              <a:rPr lang="hu-HU" sz="2000" dirty="0"/>
              <a:t>befejezés 2019. </a:t>
            </a:r>
            <a:r>
              <a:rPr lang="hu-HU" sz="2000" dirty="0" smtClean="0"/>
              <a:t>december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000" b="1" dirty="0" smtClean="0"/>
              <a:t>Felsőváros </a:t>
            </a:r>
            <a:r>
              <a:rPr lang="hu-HU" sz="2000" b="1" dirty="0"/>
              <a:t>Csillagai </a:t>
            </a:r>
            <a:r>
              <a:rPr lang="hu-HU" sz="2000" dirty="0"/>
              <a:t>(</a:t>
            </a:r>
            <a:r>
              <a:rPr lang="hu-HU" sz="2000" dirty="0" smtClean="0"/>
              <a:t>TOP-6.9.2-16-EG1-2017-00001)</a:t>
            </a:r>
            <a:endParaRPr lang="hu-HU" sz="2000" dirty="0" smtClean="0"/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000" dirty="0" smtClean="0"/>
              <a:t>Várható </a:t>
            </a:r>
            <a:r>
              <a:rPr lang="hu-HU" sz="2000" dirty="0"/>
              <a:t>befejezés 2022. </a:t>
            </a:r>
            <a:r>
              <a:rPr lang="hu-HU" sz="2000" dirty="0" smtClean="0"/>
              <a:t>március</a:t>
            </a:r>
            <a:endParaRPr lang="hu-HU" sz="20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641130" y="158394"/>
            <a:ext cx="10972800" cy="618742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Megvalósítás alatt álló projektek</a:t>
            </a:r>
          </a:p>
        </p:txBody>
      </p:sp>
    </p:spTree>
    <p:extLst>
      <p:ext uri="{BB962C8B-B14F-4D97-AF65-F5344CB8AC3E}">
        <p14:creationId xmlns:p14="http://schemas.microsoft.com/office/powerpoint/2010/main" val="334836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99697" y="788276"/>
            <a:ext cx="11792606" cy="505610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sz="2600" b="1" dirty="0" smtClean="0"/>
              <a:t>Déli </a:t>
            </a:r>
            <a:r>
              <a:rPr lang="hu-HU" sz="2600" b="1" dirty="0"/>
              <a:t>iparterület fejlesztése </a:t>
            </a:r>
            <a:r>
              <a:rPr lang="hu-HU" sz="2600" b="1" dirty="0" smtClean="0"/>
              <a:t>I</a:t>
            </a:r>
            <a:r>
              <a:rPr lang="hu-HU" sz="2600" b="1" dirty="0"/>
              <a:t>. </a:t>
            </a:r>
            <a:r>
              <a:rPr lang="hu-HU" sz="2600" b="1" dirty="0"/>
              <a:t>ütem</a:t>
            </a:r>
            <a:r>
              <a:rPr lang="hu-HU" sz="2600" dirty="0"/>
              <a:t> </a:t>
            </a:r>
            <a:endParaRPr lang="hu-HU" sz="2600" dirty="0" smtClean="0"/>
          </a:p>
          <a:p>
            <a:pPr marL="109728" indent="0">
              <a:spcBef>
                <a:spcPts val="0"/>
              </a:spcBef>
              <a:buNone/>
            </a:pPr>
            <a:r>
              <a:rPr lang="hu-HU" sz="2600" dirty="0"/>
              <a:t> </a:t>
            </a:r>
            <a:r>
              <a:rPr lang="hu-HU" sz="2600" dirty="0" smtClean="0"/>
              <a:t>  </a:t>
            </a:r>
            <a:r>
              <a:rPr lang="hu-HU" sz="2000" dirty="0" smtClean="0"/>
              <a:t>(TOP-6.1.1-15-EG1-2016-00001)</a:t>
            </a:r>
            <a:endParaRPr lang="hu-HU" sz="2000" dirty="0"/>
          </a:p>
          <a:p>
            <a:pPr>
              <a:spcBef>
                <a:spcPts val="0"/>
              </a:spcBef>
            </a:pPr>
            <a:r>
              <a:rPr lang="hu-HU" sz="2600" b="1" dirty="0" smtClean="0"/>
              <a:t>Csiky </a:t>
            </a:r>
            <a:r>
              <a:rPr lang="hu-HU" sz="2600" b="1" dirty="0"/>
              <a:t>Sándor és </a:t>
            </a:r>
            <a:r>
              <a:rPr lang="hu-HU" sz="2600" b="1" dirty="0" err="1"/>
              <a:t>Maczky</a:t>
            </a:r>
            <a:r>
              <a:rPr lang="hu-HU" sz="2600" b="1" dirty="0"/>
              <a:t> Valér utca </a:t>
            </a:r>
            <a:r>
              <a:rPr lang="hu-HU" sz="2600" b="1" dirty="0"/>
              <a:t>felújítása</a:t>
            </a:r>
            <a:r>
              <a:rPr lang="hu-HU" sz="2600" dirty="0"/>
              <a:t> </a:t>
            </a:r>
            <a:endParaRPr lang="hu-HU" sz="2600" dirty="0" smtClean="0"/>
          </a:p>
          <a:p>
            <a:pPr marL="109728" indent="0">
              <a:spcBef>
                <a:spcPts val="0"/>
              </a:spcBef>
              <a:buNone/>
            </a:pPr>
            <a:r>
              <a:rPr lang="hu-HU" sz="2600" dirty="0"/>
              <a:t> </a:t>
            </a:r>
            <a:r>
              <a:rPr lang="hu-HU" sz="2600" dirty="0" smtClean="0"/>
              <a:t>  </a:t>
            </a:r>
            <a:r>
              <a:rPr lang="hu-HU" sz="2000" dirty="0" smtClean="0"/>
              <a:t>(</a:t>
            </a:r>
            <a:r>
              <a:rPr lang="hu-HU" sz="2000" dirty="0"/>
              <a:t>TOP-6.1.5-16-EG1-2017-00001)</a:t>
            </a:r>
            <a:endParaRPr lang="hu-HU" sz="2000" dirty="0"/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</a:pPr>
            <a:r>
              <a:rPr lang="hu-HU" sz="2600" b="1" dirty="0" smtClean="0"/>
              <a:t>Csiky </a:t>
            </a:r>
            <a:r>
              <a:rPr lang="hu-HU" sz="2600" b="1" dirty="0"/>
              <a:t>Sándor utca és </a:t>
            </a:r>
            <a:r>
              <a:rPr lang="hu-HU" sz="2600" b="1" dirty="0" err="1"/>
              <a:t>Maczky</a:t>
            </a:r>
            <a:r>
              <a:rPr lang="hu-HU" sz="2600" b="1" dirty="0"/>
              <a:t> Valér utca csapadékvíz-elvezetés </a:t>
            </a:r>
            <a:r>
              <a:rPr lang="hu-HU" sz="2600" b="1" dirty="0"/>
              <a:t>felújítása</a:t>
            </a:r>
            <a:r>
              <a:rPr lang="hu-HU" sz="2600" dirty="0"/>
              <a:t> </a:t>
            </a:r>
            <a:endParaRPr lang="hu-HU" sz="2600" dirty="0" smtClean="0"/>
          </a:p>
          <a:p>
            <a:pPr marL="109728" lvl="1" indent="0">
              <a:spcBef>
                <a:spcPts val="0"/>
              </a:spcBef>
              <a:buSzPct val="68000"/>
              <a:buNone/>
            </a:pPr>
            <a:r>
              <a:rPr lang="hu-HU" sz="2600" dirty="0"/>
              <a:t> </a:t>
            </a:r>
            <a:r>
              <a:rPr lang="hu-HU" sz="2600" dirty="0" smtClean="0"/>
              <a:t>  </a:t>
            </a:r>
            <a:r>
              <a:rPr lang="hu-HU" sz="2000" dirty="0" smtClean="0"/>
              <a:t>(</a:t>
            </a:r>
            <a:r>
              <a:rPr lang="hu-HU" sz="2000" dirty="0"/>
              <a:t>TOP-6.3.3-16-EG1-2017-00001)</a:t>
            </a:r>
            <a:endParaRPr lang="hu-HU" sz="2000" dirty="0"/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</a:pPr>
            <a:r>
              <a:rPr lang="hu-HU" sz="2600" b="1" dirty="0" smtClean="0"/>
              <a:t>Családbarát </a:t>
            </a:r>
            <a:r>
              <a:rPr lang="hu-HU" sz="2600" b="1" dirty="0"/>
              <a:t>bölcsődei </a:t>
            </a:r>
            <a:r>
              <a:rPr lang="hu-HU" sz="2600" b="1" dirty="0"/>
              <a:t>szolgáltatások</a:t>
            </a:r>
            <a:r>
              <a:rPr lang="hu-HU" sz="2600" dirty="0"/>
              <a:t> </a:t>
            </a:r>
            <a:endParaRPr lang="hu-HU" sz="2600" dirty="0" smtClean="0"/>
          </a:p>
          <a:p>
            <a:pPr marL="109728" lvl="1" indent="0">
              <a:spcBef>
                <a:spcPts val="0"/>
              </a:spcBef>
              <a:buSzPct val="68000"/>
              <a:buNone/>
            </a:pPr>
            <a:r>
              <a:rPr lang="hu-HU" sz="2600" dirty="0"/>
              <a:t> </a:t>
            </a:r>
            <a:r>
              <a:rPr lang="hu-HU" sz="2600" dirty="0" smtClean="0"/>
              <a:t>  </a:t>
            </a:r>
            <a:r>
              <a:rPr lang="hu-HU" sz="2000" dirty="0" smtClean="0"/>
              <a:t>(</a:t>
            </a:r>
            <a:r>
              <a:rPr lang="hu-HU" sz="2000" dirty="0"/>
              <a:t>TOP-6.2.1-16-EG1-2017-00001)</a:t>
            </a:r>
            <a:endParaRPr lang="hu-HU" sz="2000" dirty="0"/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</a:pPr>
            <a:r>
              <a:rPr lang="hu-HU" sz="2600" b="1" dirty="0" smtClean="0"/>
              <a:t>Családbarát </a:t>
            </a:r>
            <a:r>
              <a:rPr lang="hu-HU" sz="2600" b="1" dirty="0"/>
              <a:t>óvodai szolgáltatásának </a:t>
            </a:r>
            <a:r>
              <a:rPr lang="hu-HU" sz="2600" b="1" dirty="0"/>
              <a:t>fejlesztése</a:t>
            </a:r>
            <a:r>
              <a:rPr lang="hu-HU" sz="2600" dirty="0"/>
              <a:t> </a:t>
            </a:r>
            <a:endParaRPr lang="hu-HU" sz="2600" dirty="0" smtClean="0"/>
          </a:p>
          <a:p>
            <a:pPr marL="109728" lvl="1" indent="0">
              <a:spcBef>
                <a:spcPts val="0"/>
              </a:spcBef>
              <a:buSzPct val="68000"/>
              <a:buNone/>
            </a:pPr>
            <a:r>
              <a:rPr lang="hu-HU" sz="2600" dirty="0"/>
              <a:t> </a:t>
            </a:r>
            <a:r>
              <a:rPr lang="hu-HU" sz="2600" dirty="0" smtClean="0"/>
              <a:t>  </a:t>
            </a:r>
            <a:r>
              <a:rPr lang="hu-HU" sz="2000" dirty="0" smtClean="0"/>
              <a:t>(</a:t>
            </a:r>
            <a:r>
              <a:rPr lang="hu-HU" sz="2000" dirty="0"/>
              <a:t>TOP-6.2.1-15-EG1-2016-00004)</a:t>
            </a:r>
            <a:endParaRPr lang="hu-HU" sz="2000" dirty="0"/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</a:pPr>
            <a:r>
              <a:rPr lang="hu-HU" sz="2600" b="1" dirty="0" err="1" smtClean="0"/>
              <a:t>Felnémeti</a:t>
            </a:r>
            <a:r>
              <a:rPr lang="hu-HU" sz="2600" b="1" dirty="0" smtClean="0"/>
              <a:t> </a:t>
            </a:r>
            <a:r>
              <a:rPr lang="hu-HU" sz="2600" b="1" dirty="0"/>
              <a:t>alközpont </a:t>
            </a:r>
            <a:r>
              <a:rPr lang="hu-HU" sz="2600" b="1" dirty="0"/>
              <a:t>fejlesztése</a:t>
            </a:r>
            <a:r>
              <a:rPr lang="hu-HU" sz="2600" dirty="0"/>
              <a:t> </a:t>
            </a:r>
            <a:r>
              <a:rPr lang="hu-HU" sz="2000" dirty="0"/>
              <a:t>(</a:t>
            </a:r>
            <a:r>
              <a:rPr lang="hu-HU" sz="2000" dirty="0"/>
              <a:t>TOP-6.3.2-15-EG1-2016-00002)</a:t>
            </a:r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</a:pPr>
            <a:r>
              <a:rPr lang="hu-HU" sz="2600" b="1" dirty="0" err="1" smtClean="0"/>
              <a:t>Vitkovics</a:t>
            </a:r>
            <a:r>
              <a:rPr lang="hu-HU" sz="2600" b="1" dirty="0" smtClean="0"/>
              <a:t> </a:t>
            </a:r>
            <a:r>
              <a:rPr lang="hu-HU" sz="2600" b="1" dirty="0" smtClean="0"/>
              <a:t>ház energetikai </a:t>
            </a:r>
            <a:r>
              <a:rPr lang="hu-HU" sz="2600" b="1" dirty="0"/>
              <a:t>rekonstrukció</a:t>
            </a:r>
            <a:r>
              <a:rPr lang="hu-HU" sz="2600" dirty="0"/>
              <a:t> </a:t>
            </a:r>
            <a:r>
              <a:rPr lang="hu-HU" sz="2000" dirty="0"/>
              <a:t>(</a:t>
            </a:r>
            <a:r>
              <a:rPr lang="hu-HU" sz="2000" dirty="0"/>
              <a:t>TOP-6.5.1-15-EG1-2016-00001)</a:t>
            </a:r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</a:pPr>
            <a:r>
              <a:rPr lang="hu-HU" sz="2600" b="1" dirty="0" smtClean="0"/>
              <a:t>Orvosi </a:t>
            </a:r>
            <a:r>
              <a:rPr lang="hu-HU" sz="2600" b="1" dirty="0"/>
              <a:t>rendelők </a:t>
            </a:r>
            <a:r>
              <a:rPr lang="hu-HU" sz="2600" b="1" dirty="0"/>
              <a:t>fejlesztése</a:t>
            </a:r>
            <a:r>
              <a:rPr lang="hu-HU" sz="2600" dirty="0"/>
              <a:t> </a:t>
            </a:r>
            <a:r>
              <a:rPr lang="hu-HU" sz="2000" dirty="0"/>
              <a:t>(</a:t>
            </a:r>
            <a:r>
              <a:rPr lang="hu-HU" sz="2000" dirty="0"/>
              <a:t>TOP-6.6.1-15-EG1-2016-0002)</a:t>
            </a:r>
            <a:endParaRPr lang="hu-HU" sz="20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609600" y="42040"/>
            <a:ext cx="10972800" cy="702825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Lezárult projektek</a:t>
            </a:r>
          </a:p>
        </p:txBody>
      </p:sp>
    </p:spTree>
    <p:extLst>
      <p:ext uri="{BB962C8B-B14F-4D97-AF65-F5344CB8AC3E}">
        <p14:creationId xmlns:p14="http://schemas.microsoft.com/office/powerpoint/2010/main" val="3624394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027102" y="2131526"/>
            <a:ext cx="5892800" cy="1600327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 smtClean="0"/>
              <a:t>KÖSZÖNJÜK MEGTISZTELŐ FIGYELMÜKET</a:t>
            </a:r>
            <a:endParaRPr lang="hu-HU" sz="4000" b="1" dirty="0"/>
          </a:p>
        </p:txBody>
      </p:sp>
    </p:spTree>
    <p:extLst>
      <p:ext uri="{BB962C8B-B14F-4D97-AF65-F5344CB8AC3E}">
        <p14:creationId xmlns:p14="http://schemas.microsoft.com/office/powerpoint/2010/main" val="250823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3419</TotalTime>
  <Words>368</Words>
  <Application>Microsoft Office PowerPoint</Application>
  <PresentationFormat>Szélesvásznú</PresentationFormat>
  <Paragraphs>72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 2</vt:lpstr>
      <vt:lpstr>Wingdings 3</vt:lpstr>
      <vt:lpstr>Sétatér</vt:lpstr>
      <vt:lpstr>A Terület- és településfejlesztési Operatív Program keretében megvalósuló beruházások előrehaladása Egerben</vt:lpstr>
      <vt:lpstr>TOP projektek forrásmegoszlása</vt:lpstr>
      <vt:lpstr>Megkötött támogatási szerződések száma</vt:lpstr>
      <vt:lpstr>Kivitelezéssel érintett projektek (köz)beszerzései</vt:lpstr>
      <vt:lpstr>Előkészítés alatt álló projektek</vt:lpstr>
      <vt:lpstr>Megvalósítás alatt álló projektek</vt:lpstr>
      <vt:lpstr>Megvalósítás alatt álló projektek</vt:lpstr>
      <vt:lpstr>Lezárult projektek</vt:lpstr>
      <vt:lpstr>KÖSZÖNJÜK MEGTISZTELŐ FIGYELMÜKET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muszakireferens</dc:creator>
  <cp:lastModifiedBy>Zentai László</cp:lastModifiedBy>
  <cp:revision>174</cp:revision>
  <cp:lastPrinted>2019-02-13T15:36:44Z</cp:lastPrinted>
  <dcterms:created xsi:type="dcterms:W3CDTF">2016-03-09T08:28:28Z</dcterms:created>
  <dcterms:modified xsi:type="dcterms:W3CDTF">2019-02-13T16:19:37Z</dcterms:modified>
</cp:coreProperties>
</file>